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309" r:id="rId4"/>
    <p:sldId id="298" r:id="rId5"/>
    <p:sldId id="257" r:id="rId6"/>
    <p:sldId id="301" r:id="rId7"/>
    <p:sldId id="278" r:id="rId8"/>
  </p:sldIdLst>
  <p:sldSz cx="9144000" cy="5143500" type="screen16x9"/>
  <p:notesSz cx="6858000" cy="9144000"/>
  <p:embeddedFontLst>
    <p:embeddedFont>
      <p:font typeface="Arvo" panose="02020500000000000000" charset="0"/>
      <p:regular r:id="rId11"/>
      <p:bold r:id="rId12"/>
      <p:italic r:id="rId13"/>
      <p:boldItalic r:id="rId14"/>
    </p:embeddedFont>
    <p:embeddedFont>
      <p:font typeface="Roboto Condensed" panose="02000000000000000000" pitchFamily="2" charset="0"/>
      <p:regular r:id="rId15"/>
      <p:bold r:id="rId16"/>
      <p:italic r:id="rId17"/>
      <p:boldItalic r:id="rId18"/>
    </p:embeddedFont>
    <p:embeddedFont>
      <p:font typeface="Roboto Condensed Light" panose="02000000000000000000" pitchFamily="2" charset="0"/>
      <p:regular r:id="rId19"/>
      <p:bold r:id="rId20"/>
      <p:italic r:id="rId21"/>
      <p:boldItalic r:id="rId22"/>
    </p:embeddedFont>
    <p:embeddedFont>
      <p:font typeface="微軟正黑體" panose="020B0604030504040204" pitchFamily="34" charset="-120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7665BA-8202-44FC-AD62-C9F0E3EA811A}">
  <a:tblStyle styleId="{E27665BA-8202-44FC-AD62-C9F0E3EA81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15DE48A-E3B5-44D0-98CB-AE0B3FDC037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68625" autoAdjust="0"/>
  </p:normalViewPr>
  <p:slideViewPr>
    <p:cSldViewPr snapToGrid="0">
      <p:cViewPr varScale="1">
        <p:scale>
          <a:sx n="64" d="100"/>
          <a:sy n="64" d="100"/>
        </p:scale>
        <p:origin x="8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28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3C025B25-1DA2-4DD9-A14C-9325C6C324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EE92139-E289-4071-AC0C-1BE952C144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3B9EF-27D7-4AA7-BC49-D29FD357137F}" type="datetime5">
              <a:rPr lang="zh-TW" altLang="en-US" smtClean="0"/>
              <a:t>2022年11月25日星期五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114E57D-46BC-4F1F-BF63-14C49DF82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448E4EB-1EE9-457E-B9DC-E1399E6044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B430A-4C2F-4BBE-B9FA-12F6407855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292014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zh-TW" altLang="en-US" dirty="0"/>
              <a:t>反應時間相關的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zh-TW" altLang="en-US" dirty="0"/>
              <a:t>車輛從輔助駕駛到高度自動駕駛之前</a:t>
            </a:r>
            <a:endParaRPr lang="en-US" altLang="zh-TW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3876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7481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0624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1" name="Google Shape;521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1336755" y="1430501"/>
            <a:ext cx="4703098" cy="148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困倦和分心如何影響接管績效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BB5AFCA-673D-443A-A4E6-94E081CCC711}"/>
              </a:ext>
            </a:extLst>
          </p:cNvPr>
          <p:cNvSpPr txBox="1"/>
          <p:nvPr/>
        </p:nvSpPr>
        <p:spPr>
          <a:xfrm>
            <a:off x="1145664" y="2911501"/>
            <a:ext cx="5085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TW" b="0" i="0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How drowsiness and distraction can interfere with take-over performance: A systematic and </a:t>
            </a:r>
            <a:r>
              <a:rPr lang="en-US" altLang="zh-TW" b="0" i="1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meta</a:t>
            </a:r>
            <a:r>
              <a:rPr lang="en-US" altLang="zh-TW" b="0" i="0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-analysis review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AE14489-83F2-468A-A571-A57C537900E3}"/>
              </a:ext>
            </a:extLst>
          </p:cNvPr>
          <p:cNvSpPr/>
          <p:nvPr/>
        </p:nvSpPr>
        <p:spPr>
          <a:xfrm>
            <a:off x="3873500" y="426594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SzPts val="935"/>
            </a:pPr>
            <a:r>
              <a:rPr lang="zh-TW" altLang="en-US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報告者</a:t>
            </a:r>
            <a:r>
              <a:rPr lang="en-US" altLang="zh-TW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陳善治</a:t>
            </a:r>
            <a:r>
              <a:rPr lang="zh-TW" altLang="en-US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指導教授</a:t>
            </a:r>
            <a:r>
              <a:rPr lang="en-US" altLang="zh-TW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柳永青 教授</a:t>
            </a:r>
            <a:endParaRPr lang="en-US" altLang="zh-TW" i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BA46F4B-FCA5-4601-97C0-ADCA7DCB1187}"/>
              </a:ext>
            </a:extLst>
          </p:cNvPr>
          <p:cNvSpPr txBox="1"/>
          <p:nvPr/>
        </p:nvSpPr>
        <p:spPr>
          <a:xfrm>
            <a:off x="0" y="4178490"/>
            <a:ext cx="68094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ts val="935"/>
            </a:pPr>
            <a:r>
              <a:rPr lang="zh-TW" altLang="en-US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作者</a:t>
            </a:r>
            <a:r>
              <a:rPr lang="en-US" altLang="zh-TW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 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Gaëtan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Merlhiot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fr-FR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Mercedes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fr-FR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Bueno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SzPts val="935"/>
            </a:pPr>
            <a:r>
              <a:rPr lang="zh-TW" altLang="en-US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期刊</a:t>
            </a:r>
            <a:r>
              <a:rPr lang="en-US" altLang="zh-TW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 Accident Analysis &amp; Prevention</a:t>
            </a:r>
          </a:p>
          <a:p>
            <a:pPr>
              <a:buSzPts val="935"/>
            </a:pPr>
            <a:r>
              <a:rPr lang="zh-TW" altLang="en-US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年分</a:t>
            </a:r>
            <a:r>
              <a:rPr lang="en-US" altLang="zh-TW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 2022</a:t>
            </a:r>
            <a:endParaRPr lang="zh-TW" altLang="zh-TW" i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dist"/>
            <a:r>
              <a:rPr lang="zh-TW" altLang="en-US" dirty="0">
                <a:cs typeface="+mn-ea"/>
                <a:sym typeface="+mn-lt"/>
              </a:rPr>
              <a:t>背景動機及目的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endParaRPr dirty="0"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b="1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endParaRPr sz="3000" b="1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8328064-37FD-405F-AEA8-2D33809A5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背景動機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A09D7F33-4CC1-46A7-B25D-3929DB3225E7}"/>
              </a:ext>
            </a:extLst>
          </p:cNvPr>
          <p:cNvSpPr txBox="1"/>
          <p:nvPr/>
        </p:nvSpPr>
        <p:spPr>
          <a:xfrm>
            <a:off x="5101277" y="400625"/>
            <a:ext cx="374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400" b="1" spc="600" dirty="0">
                <a:solidFill>
                  <a:srgbClr val="F19D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第一章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6663083-8B40-4265-9A58-A1F4018D7D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fld>
            <a:endParaRPr lang="en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內容版面配置區 2">
            <a:extLst>
              <a:ext uri="{FF2B5EF4-FFF2-40B4-BE49-F238E27FC236}">
                <a16:creationId xmlns:a16="http://schemas.microsoft.com/office/drawing/2014/main" id="{0057E691-4E50-48CB-8761-414977913B72}"/>
              </a:ext>
            </a:extLst>
          </p:cNvPr>
          <p:cNvSpPr txBox="1">
            <a:spLocks/>
          </p:cNvSpPr>
          <p:nvPr/>
        </p:nvSpPr>
        <p:spPr>
          <a:xfrm>
            <a:off x="293683" y="1416005"/>
            <a:ext cx="7324317" cy="3194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▰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r>
              <a:rPr lang="zh-TW" altLang="en-US" b="0" i="0" dirty="0">
                <a:solidFill>
                  <a:srgbClr val="2E2E2E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困倦和分心是道路交通事故的主要因素，佔超過 </a:t>
            </a:r>
            <a:r>
              <a:rPr lang="en-US" altLang="zh-TW" b="0" i="0" dirty="0">
                <a:solidFill>
                  <a:srgbClr val="2E2E2E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35% </a:t>
            </a:r>
            <a:r>
              <a:rPr lang="zh-TW" altLang="en-US" b="0" i="0" dirty="0">
                <a:solidFill>
                  <a:srgbClr val="2E2E2E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的道路交通事故死亡人數。自動駕駛可以解決或最大限度地減少它們的影響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139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zh-TW" altLang="en-US" dirty="0">
                <a:cs typeface="+mn-ea"/>
                <a:sym typeface="+mn-lt"/>
              </a:rPr>
              <a:t>文獻探討</a:t>
            </a:r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endParaRPr dirty="0"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E2B1A88-F840-42DF-92CF-8480363334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4434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altLang="zh-TW" dirty="0"/>
              <a:t>2.</a:t>
            </a:r>
            <a:r>
              <a:rPr lang="zh-TW" altLang="en-US" dirty="0"/>
              <a:t>相關文獻</a:t>
            </a:r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A09D7F33-4CC1-46A7-B25D-3929DB3225E7}"/>
              </a:ext>
            </a:extLst>
          </p:cNvPr>
          <p:cNvSpPr txBox="1"/>
          <p:nvPr/>
        </p:nvSpPr>
        <p:spPr>
          <a:xfrm>
            <a:off x="5101277" y="400625"/>
            <a:ext cx="374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400" b="1" spc="600" dirty="0">
                <a:solidFill>
                  <a:srgbClr val="F19D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第二章</a:t>
            </a: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34F09C1-0DF6-487C-AED6-B9056DD761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20" name="內容版面配置區 2">
            <a:extLst>
              <a:ext uri="{FF2B5EF4-FFF2-40B4-BE49-F238E27FC236}">
                <a16:creationId xmlns:a16="http://schemas.microsoft.com/office/drawing/2014/main" id="{7A46F72D-354F-4E10-9A72-CE5D9D556533}"/>
              </a:ext>
            </a:extLst>
          </p:cNvPr>
          <p:cNvSpPr txBox="1">
            <a:spLocks/>
          </p:cNvSpPr>
          <p:nvPr/>
        </p:nvSpPr>
        <p:spPr>
          <a:xfrm>
            <a:off x="293683" y="1442178"/>
            <a:ext cx="7324317" cy="3194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▰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NDRT(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不符合現實但受控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):</a:t>
            </a:r>
          </a:p>
          <a:p>
            <a:pPr marL="1016000" lvl="1" indent="-4572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視覺搜索任務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16000" lvl="1" indent="-4572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認知類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心算任務、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n-back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、聽覺序列加法任務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16000" lvl="1" indent="-457200">
              <a:buFont typeface="+mj-lt"/>
              <a:buAutoNum type="arabicPeriod"/>
            </a:pPr>
            <a:r>
              <a:rPr lang="zh-TW" altLang="en-US" dirty="0">
                <a:solidFill>
                  <a:srgbClr val="2E2E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閱讀和打字任務、閱讀和寫字任務、完成字謎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NDRT(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符合現實但不受控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):</a:t>
            </a:r>
          </a:p>
          <a:p>
            <a:pPr marL="1016000" lvl="1" indent="-4572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電話、簡訊模擬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16000" lvl="1" indent="-4572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看影片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16000" lvl="1" indent="-457200">
              <a:buFont typeface="+mj-lt"/>
              <a:buAutoNum type="arabicPeriod"/>
            </a:pPr>
            <a:r>
              <a:rPr lang="zh-TW" altLang="en-US" dirty="0">
                <a:solidFill>
                  <a:srgbClr val="2E2E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玩俄羅斯方塊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16000" lvl="1" indent="-457200">
              <a:buFont typeface="+mj-lt"/>
              <a:buAutoNum type="arabicPeriod"/>
            </a:pPr>
            <a:endParaRPr lang="en-US" altLang="zh-TW" dirty="0">
              <a:solidFill>
                <a:srgbClr val="2E2E2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16000" lvl="1" indent="-457200">
              <a:buFont typeface="+mj-lt"/>
              <a:buAutoNum type="arabicPeriod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zh-TW" altLang="en-US" dirty="0">
                <a:cs typeface="+mn-ea"/>
                <a:sym typeface="+mn-lt"/>
              </a:rPr>
              <a:t>結果與討論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endParaRPr dirty="0"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5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C6DAFE9-77BC-4039-9882-E40CDA15C5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35566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33"/>
          <p:cNvSpPr txBox="1">
            <a:spLocks noGrp="1"/>
          </p:cNvSpPr>
          <p:nvPr>
            <p:ph type="ctrTitle" idx="4294967295"/>
          </p:nvPr>
        </p:nvSpPr>
        <p:spPr>
          <a:xfrm>
            <a:off x="1275150" y="236440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5"/>
                </a:solidFill>
              </a:rPr>
              <a:t>THANKS!</a:t>
            </a:r>
            <a:endParaRPr sz="6000">
              <a:solidFill>
                <a:schemeClr val="accent5"/>
              </a:solidFill>
            </a:endParaRPr>
          </a:p>
        </p:txBody>
      </p:sp>
      <p:sp>
        <p:nvSpPr>
          <p:cNvPr id="525" name="Google Shape;525;p33"/>
          <p:cNvSpPr txBox="1">
            <a:spLocks noGrp="1"/>
          </p:cNvSpPr>
          <p:nvPr>
            <p:ph type="subTitle" idx="4294967295"/>
          </p:nvPr>
        </p:nvSpPr>
        <p:spPr>
          <a:xfrm>
            <a:off x="1275150" y="3230000"/>
            <a:ext cx="6593700" cy="13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/>
              <a:t>Any questions?</a:t>
            </a:r>
            <a:endParaRPr sz="2000" b="1" dirty="0"/>
          </a:p>
        </p:txBody>
      </p:sp>
      <p:grpSp>
        <p:nvGrpSpPr>
          <p:cNvPr id="526" name="Google Shape;526;p33"/>
          <p:cNvGrpSpPr/>
          <p:nvPr/>
        </p:nvGrpSpPr>
        <p:grpSpPr>
          <a:xfrm>
            <a:off x="3996210" y="966817"/>
            <a:ext cx="1197664" cy="1126777"/>
            <a:chOff x="5972700" y="2330200"/>
            <a:chExt cx="411625" cy="387275"/>
          </a:xfrm>
        </p:grpSpPr>
        <p:sp>
          <p:nvSpPr>
            <p:cNvPr id="527" name="Google Shape;527;p3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6A23437-4017-4517-BECA-5F247F393C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184</Words>
  <Application>Microsoft Office PowerPoint</Application>
  <PresentationFormat>如螢幕大小 (16:9)</PresentationFormat>
  <Paragraphs>35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Arvo</vt:lpstr>
      <vt:lpstr>Arial</vt:lpstr>
      <vt:lpstr>Roboto Condensed</vt:lpstr>
      <vt:lpstr>Roboto Condensed Light</vt:lpstr>
      <vt:lpstr>微軟正黑體</vt:lpstr>
      <vt:lpstr>Salerio template</vt:lpstr>
      <vt:lpstr>困倦和分心如何影響接管績效</vt:lpstr>
      <vt:lpstr>背景動機及目的</vt:lpstr>
      <vt:lpstr>1-1 背景動機</vt:lpstr>
      <vt:lpstr>文獻探討</vt:lpstr>
      <vt:lpstr>2.相關文獻</vt:lpstr>
      <vt:lpstr>結果與討論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中文</dc:title>
  <dc:creator>陳善治</dc:creator>
  <cp:lastModifiedBy>善治 陳</cp:lastModifiedBy>
  <cp:revision>47</cp:revision>
  <dcterms:modified xsi:type="dcterms:W3CDTF">2022-11-24T21:07:58Z</dcterms:modified>
</cp:coreProperties>
</file>